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r>
              <a:rPr lang="en-GB" smtClean="0"/>
              <a:t>KASKAID Casework Database</a:t>
            </a:r>
            <a:endParaRPr lang="en-GB"/>
          </a:p>
        </p:txBody>
      </p:sp>
      <p:sp>
        <p:nvSpPr>
          <p:cNvPr id="3" name="Date Placeholder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C147F618-8472-4B8A-8A4B-0080F2F1FAB9}" type="datetimeFigureOut">
              <a:rPr lang="en-GB" smtClean="0"/>
              <a:t>19/05/2019</a:t>
            </a:fld>
            <a:endParaRPr lang="en-GB"/>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B5EBEA0C-0451-4904-A9C4-878345F6FFC9}" type="slidenum">
              <a:rPr lang="en-GB" smtClean="0"/>
              <a:t>‹#›</a:t>
            </a:fld>
            <a:endParaRPr lang="en-GB"/>
          </a:p>
        </p:txBody>
      </p:sp>
    </p:spTree>
    <p:extLst>
      <p:ext uri="{BB962C8B-B14F-4D97-AF65-F5344CB8AC3E}">
        <p14:creationId xmlns:p14="http://schemas.microsoft.com/office/powerpoint/2010/main" val="3232012660"/>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r>
              <a:rPr lang="en-GB" smtClean="0"/>
              <a:t>KASKAID Casework Database</a:t>
            </a:r>
            <a:endParaRPr lang="en-GB"/>
          </a:p>
        </p:txBody>
      </p:sp>
      <p:sp>
        <p:nvSpPr>
          <p:cNvPr id="3" name="Date Placeholder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DD356237-FB6B-43FD-A825-BF76979CEA81}" type="datetimeFigureOut">
              <a:rPr lang="en-GB" smtClean="0"/>
              <a:t>19/05/2019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19358E64-771E-497A-9998-1B76B4130B44}" type="slidenum">
              <a:rPr lang="en-GB" smtClean="0"/>
              <a:t>‹#›</a:t>
            </a:fld>
            <a:endParaRPr lang="en-GB"/>
          </a:p>
        </p:txBody>
      </p:sp>
    </p:spTree>
    <p:extLst>
      <p:ext uri="{BB962C8B-B14F-4D97-AF65-F5344CB8AC3E}">
        <p14:creationId xmlns:p14="http://schemas.microsoft.com/office/powerpoint/2010/main" val="916437584"/>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358E64-771E-497A-9998-1B76B4130B44}" type="slidenum">
              <a:rPr lang="en-GB" smtClean="0"/>
              <a:t>1</a:t>
            </a:fld>
            <a:endParaRPr lang="en-GB"/>
          </a:p>
        </p:txBody>
      </p:sp>
      <p:sp>
        <p:nvSpPr>
          <p:cNvPr id="5" name="Date Placeholder 4"/>
          <p:cNvSpPr>
            <a:spLocks noGrp="1"/>
          </p:cNvSpPr>
          <p:nvPr>
            <p:ph type="dt" idx="11"/>
          </p:nvPr>
        </p:nvSpPr>
        <p:spPr/>
        <p:txBody>
          <a:bodyPr/>
          <a:lstStyle/>
          <a:p>
            <a:fld id="{92B0BA18-E7FF-413B-9C53-D8CBF8C4DDD1}" type="datetime1">
              <a:rPr lang="en-GB" smtClean="0"/>
              <a:t>19/05/2019</a:t>
            </a:fld>
            <a:endParaRPr lang="en-GB"/>
          </a:p>
        </p:txBody>
      </p:sp>
      <p:sp>
        <p:nvSpPr>
          <p:cNvPr id="6" name="Header Placeholder 5"/>
          <p:cNvSpPr>
            <a:spLocks noGrp="1"/>
          </p:cNvSpPr>
          <p:nvPr>
            <p:ph type="hdr" sz="quarter" idx="12"/>
          </p:nvPr>
        </p:nvSpPr>
        <p:spPr/>
        <p:txBody>
          <a:bodyPr/>
          <a:lstStyle/>
          <a:p>
            <a:r>
              <a:rPr lang="en-GB" smtClean="0"/>
              <a:t>KASKAID Casework Database</a:t>
            </a:r>
            <a:endParaRPr lang="en-GB"/>
          </a:p>
        </p:txBody>
      </p:sp>
    </p:spTree>
    <p:extLst>
      <p:ext uri="{BB962C8B-B14F-4D97-AF65-F5344CB8AC3E}">
        <p14:creationId xmlns:p14="http://schemas.microsoft.com/office/powerpoint/2010/main" val="4151166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52A68F-ADDD-4185-B42F-65EB0EA8187A}" type="datetimeFigureOut">
              <a:rPr lang="en-GB" smtClean="0"/>
              <a:t>19/05/2019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8EAF2-75F2-422C-9B86-BD4326F8096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2A68F-ADDD-4185-B42F-65EB0EA8187A}" type="datetimeFigureOut">
              <a:rPr lang="en-GB" smtClean="0"/>
              <a:t>19/05/2019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8EAF2-75F2-422C-9B86-BD4326F8096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2A68F-ADDD-4185-B42F-65EB0EA8187A}" type="datetimeFigureOut">
              <a:rPr lang="en-GB" smtClean="0"/>
              <a:t>19/05/2019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8EAF2-75F2-422C-9B86-BD4326F8096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52A68F-ADDD-4185-B42F-65EB0EA8187A}" type="datetimeFigureOut">
              <a:rPr lang="en-GB" smtClean="0"/>
              <a:t>19/05/2019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8EAF2-75F2-422C-9B86-BD4326F8096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652A68F-ADDD-4185-B42F-65EB0EA8187A}" type="datetimeFigureOut">
              <a:rPr lang="en-GB" smtClean="0"/>
              <a:t>19/05/2019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A8EAF2-75F2-422C-9B86-BD4326F8096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52A68F-ADDD-4185-B42F-65EB0EA8187A}" type="datetimeFigureOut">
              <a:rPr lang="en-GB" smtClean="0"/>
              <a:t>19/05/2019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A8EAF2-75F2-422C-9B86-BD4326F80963}"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52A68F-ADDD-4185-B42F-65EB0EA8187A}" type="datetimeFigureOut">
              <a:rPr lang="en-GB" smtClean="0"/>
              <a:t>19/05/2019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A8EAF2-75F2-422C-9B86-BD4326F8096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52A68F-ADDD-4185-B42F-65EB0EA8187A}" type="datetimeFigureOut">
              <a:rPr lang="en-GB" smtClean="0"/>
              <a:t>19/05/2019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A8EAF2-75F2-422C-9B86-BD4326F8096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2A68F-ADDD-4185-B42F-65EB0EA8187A}" type="datetimeFigureOut">
              <a:rPr lang="en-GB" smtClean="0"/>
              <a:t>19/05/2019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A8EAF2-75F2-422C-9B86-BD4326F8096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652A68F-ADDD-4185-B42F-65EB0EA8187A}" type="datetimeFigureOut">
              <a:rPr lang="en-GB" smtClean="0"/>
              <a:t>19/05/2019</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6A8EAF2-75F2-422C-9B86-BD4326F8096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2A68F-ADDD-4185-B42F-65EB0EA8187A}" type="datetimeFigureOut">
              <a:rPr lang="en-GB" smtClean="0"/>
              <a:t>19/05/2019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A8EAF2-75F2-422C-9B86-BD4326F8096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652A68F-ADDD-4185-B42F-65EB0EA8187A}" type="datetimeFigureOut">
              <a:rPr lang="en-GB" smtClean="0"/>
              <a:t>19/05/2019</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6A8EAF2-75F2-422C-9B86-BD4326F8096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contact@kesarco.co.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7200" dirty="0" smtClean="0"/>
              <a:t>KASKAID</a:t>
            </a:r>
            <a:endParaRPr lang="en-GB" sz="7200" dirty="0"/>
          </a:p>
        </p:txBody>
      </p:sp>
      <p:sp>
        <p:nvSpPr>
          <p:cNvPr id="3" name="Subtitle 2"/>
          <p:cNvSpPr>
            <a:spLocks noGrp="1"/>
          </p:cNvSpPr>
          <p:nvPr>
            <p:ph type="subTitle" idx="1"/>
          </p:nvPr>
        </p:nvSpPr>
        <p:spPr/>
        <p:txBody>
          <a:bodyPr/>
          <a:lstStyle/>
          <a:p>
            <a:r>
              <a:rPr lang="en-GB" dirty="0" smtClean="0"/>
              <a:t>Casework database</a:t>
            </a: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5517232"/>
            <a:ext cx="3960440" cy="1158795"/>
          </a:xfrm>
          <a:prstGeom prst="rect">
            <a:avLst/>
          </a:prstGeom>
        </p:spPr>
      </p:pic>
    </p:spTree>
    <p:extLst>
      <p:ext uri="{BB962C8B-B14F-4D97-AF65-F5344CB8AC3E}">
        <p14:creationId xmlns:p14="http://schemas.microsoft.com/office/powerpoint/2010/main" val="966893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r>
              <a:rPr lang="en-GB" dirty="0" smtClean="0"/>
              <a:t>Letters – standard letters can be added and set to merge with any data recorded on a case entry.</a:t>
            </a:r>
          </a:p>
          <a:p>
            <a:r>
              <a:rPr lang="en-GB" dirty="0" smtClean="0"/>
              <a:t>Cost limit extensions</a:t>
            </a:r>
          </a:p>
          <a:p>
            <a:r>
              <a:rPr lang="en-GB" dirty="0" smtClean="0"/>
              <a:t>Recording of counsel fees</a:t>
            </a:r>
          </a:p>
          <a:p>
            <a:r>
              <a:rPr lang="en-GB" dirty="0" smtClean="0"/>
              <a:t>COLP/COFA reporting</a:t>
            </a:r>
            <a:endParaRPr lang="en-GB" dirty="0"/>
          </a:p>
        </p:txBody>
      </p:sp>
      <p:sp>
        <p:nvSpPr>
          <p:cNvPr id="4" name="Content Placeholder 3"/>
          <p:cNvSpPr>
            <a:spLocks noGrp="1"/>
          </p:cNvSpPr>
          <p:nvPr>
            <p:ph sz="half" idx="2"/>
          </p:nvPr>
        </p:nvSpPr>
        <p:spPr/>
        <p:txBody>
          <a:bodyPr>
            <a:normAutofit fontScale="92500" lnSpcReduction="20000"/>
          </a:bodyPr>
          <a:lstStyle/>
          <a:p>
            <a:r>
              <a:rPr lang="en-GB" dirty="0" smtClean="0"/>
              <a:t>Bespoke reports </a:t>
            </a:r>
          </a:p>
          <a:p>
            <a:r>
              <a:rPr lang="en-GB" dirty="0" smtClean="0"/>
              <a:t>LAA reports</a:t>
            </a:r>
          </a:p>
          <a:p>
            <a:pPr marL="0" indent="0">
              <a:buNone/>
            </a:pPr>
            <a:endParaRPr lang="en-GB" dirty="0" smtClean="0"/>
          </a:p>
          <a:p>
            <a:pPr marL="0" indent="0">
              <a:buNone/>
            </a:pPr>
            <a:r>
              <a:rPr lang="en-GB" dirty="0" smtClean="0"/>
              <a:t>Amendments/ additions can be made as required to assist users and companies with their specific/individual needs.</a:t>
            </a:r>
            <a:endParaRPr lang="en-GB" dirty="0"/>
          </a:p>
        </p:txBody>
      </p:sp>
      <p:sp>
        <p:nvSpPr>
          <p:cNvPr id="2" name="Title 1"/>
          <p:cNvSpPr>
            <a:spLocks noGrp="1"/>
          </p:cNvSpPr>
          <p:nvPr>
            <p:ph type="title"/>
          </p:nvPr>
        </p:nvSpPr>
        <p:spPr/>
        <p:txBody>
          <a:bodyPr/>
          <a:lstStyle/>
          <a:p>
            <a:r>
              <a:rPr lang="en-GB" dirty="0" smtClean="0"/>
              <a:t>Other elements available</a:t>
            </a:r>
            <a:endParaRPr lang="en-GB" dirty="0"/>
          </a:p>
        </p:txBody>
      </p:sp>
    </p:spTree>
    <p:extLst>
      <p:ext uri="{BB962C8B-B14F-4D97-AF65-F5344CB8AC3E}">
        <p14:creationId xmlns:p14="http://schemas.microsoft.com/office/powerpoint/2010/main" val="3466235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2132856"/>
            <a:ext cx="7344816" cy="1754326"/>
          </a:xfrm>
          <a:prstGeom prst="rect">
            <a:avLst/>
          </a:prstGeom>
          <a:noFill/>
        </p:spPr>
        <p:txBody>
          <a:bodyPr wrap="square" rtlCol="0">
            <a:spAutoFit/>
          </a:bodyPr>
          <a:lstStyle/>
          <a:p>
            <a:r>
              <a:rPr lang="en-GB" dirty="0" smtClean="0"/>
              <a:t>If you would like to test a trial version of the database, please contact:</a:t>
            </a:r>
          </a:p>
          <a:p>
            <a:endParaRPr lang="en-GB" dirty="0"/>
          </a:p>
          <a:p>
            <a:pPr algn="ctr"/>
            <a:r>
              <a:rPr lang="en-US" dirty="0"/>
              <a:t> </a:t>
            </a:r>
            <a:r>
              <a:rPr lang="en-US" u="sng" dirty="0" smtClean="0">
                <a:hlinkClick r:id="rId2"/>
              </a:rPr>
              <a:t>contact@kesarco.co.uk</a:t>
            </a:r>
            <a:endParaRPr lang="sr-Latn-ME" u="sng" dirty="0" smtClean="0"/>
          </a:p>
          <a:p>
            <a:pPr algn="ctr"/>
            <a:endParaRPr lang="en-GB" dirty="0"/>
          </a:p>
          <a:p>
            <a:pPr algn="ctr"/>
            <a:r>
              <a:rPr lang="sr-Latn-ME" dirty="0" smtClean="0"/>
              <a:t>We</a:t>
            </a:r>
            <a:r>
              <a:rPr lang="en-GB" dirty="0" smtClean="0"/>
              <a:t> </a:t>
            </a:r>
            <a:r>
              <a:rPr lang="en-GB" dirty="0" smtClean="0"/>
              <a:t>will send a trial version to download so you can test the system and see whether it meets your requirements.</a:t>
            </a:r>
          </a:p>
        </p:txBody>
      </p:sp>
    </p:spTree>
    <p:extLst>
      <p:ext uri="{BB962C8B-B14F-4D97-AF65-F5344CB8AC3E}">
        <p14:creationId xmlns:p14="http://schemas.microsoft.com/office/powerpoint/2010/main" val="2842156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908720"/>
            <a:ext cx="7200800" cy="4801314"/>
          </a:xfrm>
          <a:prstGeom prst="rect">
            <a:avLst/>
          </a:prstGeom>
          <a:noFill/>
        </p:spPr>
        <p:txBody>
          <a:bodyPr wrap="square" rtlCol="0">
            <a:spAutoFit/>
          </a:bodyPr>
          <a:lstStyle/>
          <a:p>
            <a:r>
              <a:rPr lang="en-GB" dirty="0" smtClean="0"/>
              <a:t>KASKAID was set up and designed by legal aid caseworkers who found </a:t>
            </a:r>
            <a:r>
              <a:rPr lang="en-GB" dirty="0"/>
              <a:t>the </a:t>
            </a:r>
            <a:r>
              <a:rPr lang="en-GB" dirty="0" smtClean="0"/>
              <a:t>“one-size </a:t>
            </a:r>
            <a:r>
              <a:rPr lang="en-GB" dirty="0"/>
              <a:t>fits </a:t>
            </a:r>
            <a:r>
              <a:rPr lang="en-GB" dirty="0" smtClean="0"/>
              <a:t>all” off-the-shelf databases/case management systems non-user friendly and designed without taking into consideration the way in which an actual caseworker/lawyer would expect to use work.</a:t>
            </a:r>
          </a:p>
          <a:p>
            <a:endParaRPr lang="en-GB" dirty="0"/>
          </a:p>
          <a:p>
            <a:r>
              <a:rPr lang="en-GB" dirty="0" smtClean="0"/>
              <a:t>Added to this was the continuing costs (monthly rental per user) without the flexibility to adjust the system to the way in which the individual company actually worked.</a:t>
            </a:r>
          </a:p>
          <a:p>
            <a:endParaRPr lang="en-GB" dirty="0"/>
          </a:p>
          <a:p>
            <a:r>
              <a:rPr lang="en-GB" dirty="0" smtClean="0"/>
              <a:t>The following are screen shots from the trial version to give you an idea of what is available. </a:t>
            </a:r>
            <a:r>
              <a:rPr lang="en-GB" dirty="0"/>
              <a:t>We don’t believe that one-size fits all</a:t>
            </a:r>
            <a:r>
              <a:rPr lang="en-GB" dirty="0" smtClean="0"/>
              <a:t>!  So, if you require any additions/amendments to the system, this is possible thereby making the system bespoke to your company!  </a:t>
            </a:r>
          </a:p>
          <a:p>
            <a:endParaRPr lang="en-GB" dirty="0"/>
          </a:p>
          <a:p>
            <a:r>
              <a:rPr lang="en-GB" dirty="0" smtClean="0"/>
              <a:t>If after looking at the screen shots you would be interested in having a hands-on test of our trial version, details of how to obtain this are on the last screen.</a:t>
            </a:r>
            <a:endParaRPr lang="en-GB" dirty="0"/>
          </a:p>
        </p:txBody>
      </p:sp>
    </p:spTree>
    <p:extLst>
      <p:ext uri="{BB962C8B-B14F-4D97-AF65-F5344CB8AC3E}">
        <p14:creationId xmlns:p14="http://schemas.microsoft.com/office/powerpoint/2010/main" val="780106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Login Screen</a:t>
            </a:r>
            <a:endParaRPr lang="en-GB" dirty="0"/>
          </a:p>
        </p:txBody>
      </p:sp>
      <p:sp>
        <p:nvSpPr>
          <p:cNvPr id="4" name="Text Placeholder 3"/>
          <p:cNvSpPr>
            <a:spLocks noGrp="1"/>
          </p:cNvSpPr>
          <p:nvPr>
            <p:ph type="body" sz="half" idx="2"/>
          </p:nvPr>
        </p:nvSpPr>
        <p:spPr/>
        <p:txBody>
          <a:bodyPr>
            <a:normAutofit/>
          </a:bodyPr>
          <a:lstStyle/>
          <a:p>
            <a:r>
              <a:rPr lang="en-GB" dirty="0" err="1" smtClean="0"/>
              <a:t>Kaskaid</a:t>
            </a:r>
            <a:r>
              <a:rPr lang="en-GB" dirty="0" smtClean="0"/>
              <a:t> is very simple to use.  There is one programme, with individual login’s for each user.  This is the login screen where the user enters their user name and password  as assigned by the System Administrator.</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3356992"/>
            <a:ext cx="3971925" cy="219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4365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971600" y="4509120"/>
            <a:ext cx="7344815" cy="2016224"/>
          </a:xfrm>
        </p:spPr>
        <p:txBody>
          <a:bodyPr>
            <a:normAutofit fontScale="92500" lnSpcReduction="20000"/>
          </a:bodyPr>
          <a:lstStyle/>
          <a:p>
            <a:r>
              <a:rPr lang="en-GB" sz="1600" b="1" dirty="0" smtClean="0"/>
              <a:t>This screen allows the user to access  various sections of the database.: </a:t>
            </a:r>
          </a:p>
          <a:p>
            <a:r>
              <a:rPr lang="en-GB" dirty="0" smtClean="0"/>
              <a:t>“</a:t>
            </a:r>
            <a:r>
              <a:rPr lang="en-GB" b="1" dirty="0" smtClean="0"/>
              <a:t>Find a Case</a:t>
            </a:r>
            <a:r>
              <a:rPr lang="en-GB" dirty="0" smtClean="0"/>
              <a:t>” will take the user to a search screen where open cases can be searched;</a:t>
            </a:r>
          </a:p>
          <a:p>
            <a:r>
              <a:rPr lang="en-GB" dirty="0" smtClean="0"/>
              <a:t>“</a:t>
            </a:r>
            <a:r>
              <a:rPr lang="en-GB" b="1" dirty="0" smtClean="0"/>
              <a:t>Initial  Contact</a:t>
            </a:r>
            <a:r>
              <a:rPr lang="en-GB" dirty="0" smtClean="0"/>
              <a:t>” will take the user through the set up of a new client/case.</a:t>
            </a:r>
          </a:p>
          <a:p>
            <a:r>
              <a:rPr lang="en-GB" dirty="0" smtClean="0"/>
              <a:t>“</a:t>
            </a:r>
            <a:r>
              <a:rPr lang="en-GB" b="1" dirty="0" smtClean="0"/>
              <a:t>System Utilities</a:t>
            </a:r>
            <a:r>
              <a:rPr lang="en-GB" dirty="0" smtClean="0"/>
              <a:t>” will take the user through to  the background data for the database.</a:t>
            </a:r>
          </a:p>
          <a:p>
            <a:r>
              <a:rPr lang="en-GB" dirty="0" smtClean="0"/>
              <a:t>“</a:t>
            </a:r>
            <a:r>
              <a:rPr lang="en-GB" b="1" dirty="0" smtClean="0"/>
              <a:t>User Reports</a:t>
            </a:r>
            <a:r>
              <a:rPr lang="en-GB" dirty="0" smtClean="0"/>
              <a:t>” will take the user through to the reports available for a user to monitor their own performance.</a:t>
            </a:r>
          </a:p>
          <a:p>
            <a:r>
              <a:rPr lang="en-GB" dirty="0" smtClean="0"/>
              <a:t>“</a:t>
            </a:r>
            <a:r>
              <a:rPr lang="en-GB" b="1" dirty="0" smtClean="0"/>
              <a:t>Management Reports</a:t>
            </a:r>
            <a:r>
              <a:rPr lang="en-GB" dirty="0" smtClean="0"/>
              <a:t>” greyed out here, is only available to those with specific permission.</a:t>
            </a:r>
          </a:p>
          <a:p>
            <a:r>
              <a:rPr lang="en-GB" dirty="0" smtClean="0"/>
              <a:t>“</a:t>
            </a:r>
            <a:r>
              <a:rPr lang="en-GB" b="1" dirty="0" smtClean="0"/>
              <a:t>Exit</a:t>
            </a:r>
            <a:r>
              <a:rPr lang="en-GB" dirty="0" smtClean="0"/>
              <a:t>” exits the database</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2726" y="332656"/>
            <a:ext cx="5924550" cy="389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2439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25144"/>
            <a:ext cx="5486400" cy="426170"/>
          </a:xfrm>
        </p:spPr>
        <p:txBody>
          <a:bodyPr/>
          <a:lstStyle/>
          <a:p>
            <a:r>
              <a:rPr lang="en-GB" dirty="0" smtClean="0"/>
              <a:t>Find a Case</a:t>
            </a:r>
            <a:endParaRPr lang="en-GB" dirty="0"/>
          </a:p>
        </p:txBody>
      </p:sp>
      <p:sp>
        <p:nvSpPr>
          <p:cNvPr id="4" name="Text Placeholder 3"/>
          <p:cNvSpPr>
            <a:spLocks noGrp="1"/>
          </p:cNvSpPr>
          <p:nvPr>
            <p:ph type="body" sz="half" idx="2"/>
          </p:nvPr>
        </p:nvSpPr>
        <p:spPr>
          <a:xfrm>
            <a:off x="1115616" y="5229200"/>
            <a:ext cx="7128792" cy="804862"/>
          </a:xfrm>
        </p:spPr>
        <p:txBody>
          <a:bodyPr>
            <a:normAutofit/>
          </a:bodyPr>
          <a:lstStyle/>
          <a:p>
            <a:r>
              <a:rPr lang="en-GB" dirty="0" smtClean="0"/>
              <a:t>This screen allows the user to search all entries on the database by various categories.  These categories can be amended/added to, to suit the needs of the company.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32656"/>
            <a:ext cx="7740224" cy="4209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3411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869160"/>
            <a:ext cx="5486400" cy="426170"/>
          </a:xfrm>
        </p:spPr>
        <p:txBody>
          <a:bodyPr/>
          <a:lstStyle/>
          <a:p>
            <a:r>
              <a:rPr lang="en-GB" dirty="0" smtClean="0"/>
              <a:t>Case Data Screen</a:t>
            </a:r>
            <a:endParaRPr lang="en-GB" dirty="0"/>
          </a:p>
        </p:txBody>
      </p:sp>
      <p:sp>
        <p:nvSpPr>
          <p:cNvPr id="4" name="Text Placeholder 3"/>
          <p:cNvSpPr>
            <a:spLocks noGrp="1"/>
          </p:cNvSpPr>
          <p:nvPr>
            <p:ph type="body" sz="half" idx="2"/>
          </p:nvPr>
        </p:nvSpPr>
        <p:spPr>
          <a:xfrm>
            <a:off x="1043608" y="5367338"/>
            <a:ext cx="7128792" cy="804862"/>
          </a:xfrm>
        </p:spPr>
        <p:txBody>
          <a:bodyPr/>
          <a:lstStyle/>
          <a:p>
            <a:r>
              <a:rPr lang="en-GB" dirty="0" smtClean="0"/>
              <a:t>This is the main case details screen where all the standard statistical and reporting information is recorded.  The data fields can be amended/added to should a company wish it.</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32656"/>
            <a:ext cx="7453563" cy="4341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2351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879094"/>
            <a:ext cx="5486400" cy="554580"/>
          </a:xfrm>
        </p:spPr>
        <p:txBody>
          <a:bodyPr/>
          <a:lstStyle/>
          <a:p>
            <a:r>
              <a:rPr lang="en-GB" dirty="0" smtClean="0"/>
              <a:t>Attendance Notes Screen</a:t>
            </a:r>
            <a:endParaRPr lang="en-GB" dirty="0"/>
          </a:p>
        </p:txBody>
      </p:sp>
      <p:sp>
        <p:nvSpPr>
          <p:cNvPr id="4" name="Text Placeholder 3"/>
          <p:cNvSpPr>
            <a:spLocks noGrp="1"/>
          </p:cNvSpPr>
          <p:nvPr>
            <p:ph type="body" sz="half" idx="2"/>
          </p:nvPr>
        </p:nvSpPr>
        <p:spPr>
          <a:xfrm>
            <a:off x="1187624" y="5367338"/>
            <a:ext cx="7200800" cy="804862"/>
          </a:xfrm>
        </p:spPr>
        <p:txBody>
          <a:bodyPr>
            <a:normAutofit fontScale="92500"/>
          </a:bodyPr>
          <a:lstStyle/>
          <a:p>
            <a:r>
              <a:rPr lang="en-GB" dirty="0" smtClean="0"/>
              <a:t>This is where all the attendance or file notes are recorded.  It is possible to record attendance notes for different caseworkers on the same case.  Attendance notes can be amended or deleted.  A report of all the attendance s on the case can be run which assists when reporting to the LAA.</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32656"/>
            <a:ext cx="7812360" cy="45208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0703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869160"/>
            <a:ext cx="5486400" cy="354162"/>
          </a:xfrm>
        </p:spPr>
        <p:txBody>
          <a:bodyPr>
            <a:normAutofit fontScale="90000"/>
          </a:bodyPr>
          <a:lstStyle/>
          <a:p>
            <a:r>
              <a:rPr lang="en-GB" dirty="0" smtClean="0"/>
              <a:t>Disbursements</a:t>
            </a:r>
            <a:endParaRPr lang="en-GB" dirty="0"/>
          </a:p>
        </p:txBody>
      </p:sp>
      <p:sp>
        <p:nvSpPr>
          <p:cNvPr id="4" name="Text Placeholder 3"/>
          <p:cNvSpPr>
            <a:spLocks noGrp="1"/>
          </p:cNvSpPr>
          <p:nvPr>
            <p:ph type="body" sz="half" idx="2"/>
          </p:nvPr>
        </p:nvSpPr>
        <p:spPr>
          <a:xfrm>
            <a:off x="899593" y="5367338"/>
            <a:ext cx="7434244" cy="804862"/>
          </a:xfrm>
        </p:spPr>
        <p:txBody>
          <a:bodyPr>
            <a:normAutofit fontScale="85000" lnSpcReduction="20000"/>
          </a:bodyPr>
          <a:lstStyle/>
          <a:p>
            <a:r>
              <a:rPr lang="en-GB" dirty="0" smtClean="0"/>
              <a:t>This screen is where all disbursements are recorded.  A list of suppliers can be uploaded from an excel spread sheet when setting up the system, and added to as and when required through a facility in “System Utilities”.  The different types of disbursement can be added to/amended as required.  </a:t>
            </a:r>
          </a:p>
          <a:p>
            <a:r>
              <a:rPr lang="en-GB" dirty="0" smtClean="0"/>
              <a:t>Purchase Order numbers can be generated through this system to assist with tracking of invoices.</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04664"/>
            <a:ext cx="7650269" cy="4317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4877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581128"/>
            <a:ext cx="5486400" cy="426170"/>
          </a:xfrm>
        </p:spPr>
        <p:txBody>
          <a:bodyPr/>
          <a:lstStyle/>
          <a:p>
            <a:r>
              <a:rPr lang="en-GB" dirty="0" smtClean="0"/>
              <a:t>Claiming a case</a:t>
            </a:r>
            <a:endParaRPr lang="en-GB" dirty="0"/>
          </a:p>
        </p:txBody>
      </p:sp>
      <p:sp>
        <p:nvSpPr>
          <p:cNvPr id="4" name="Text Placeholder 3"/>
          <p:cNvSpPr>
            <a:spLocks noGrp="1"/>
          </p:cNvSpPr>
          <p:nvPr>
            <p:ph type="body" sz="half" idx="2"/>
          </p:nvPr>
        </p:nvSpPr>
        <p:spPr>
          <a:xfrm>
            <a:off x="899592" y="5085184"/>
            <a:ext cx="7632848" cy="1087016"/>
          </a:xfrm>
        </p:spPr>
        <p:txBody>
          <a:bodyPr/>
          <a:lstStyle/>
          <a:p>
            <a:r>
              <a:rPr lang="en-GB" dirty="0" smtClean="0"/>
              <a:t>This screen is where the LAA required claiming is completed.  The user can make the necessary claim at each stage of the case with limited input required.  The claims are then gathered into a central report for uploading to LAA Online.</a:t>
            </a:r>
          </a:p>
          <a:p>
            <a:r>
              <a:rPr lang="en-GB" dirty="0" smtClean="0"/>
              <a:t>This screen can be adapted to report any type of case, for any purpose.</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32656"/>
            <a:ext cx="7697434" cy="4011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3833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169</TotalTime>
  <Words>650</Words>
  <Application>Microsoft Office PowerPoint</Application>
  <PresentationFormat>On-screen Show (4:3)</PresentationFormat>
  <Paragraphs>47</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Franklin Gothic Book</vt:lpstr>
      <vt:lpstr>Franklin Gothic Medium</vt:lpstr>
      <vt:lpstr>Tunga</vt:lpstr>
      <vt:lpstr>Wingdings</vt:lpstr>
      <vt:lpstr>Angles</vt:lpstr>
      <vt:lpstr>KASKAID</vt:lpstr>
      <vt:lpstr>PowerPoint Presentation</vt:lpstr>
      <vt:lpstr>Login Screen</vt:lpstr>
      <vt:lpstr>PowerPoint Presentation</vt:lpstr>
      <vt:lpstr>Find a Case</vt:lpstr>
      <vt:lpstr>Case Data Screen</vt:lpstr>
      <vt:lpstr>Attendance Notes Screen</vt:lpstr>
      <vt:lpstr>Disbursements</vt:lpstr>
      <vt:lpstr>Claiming a case</vt:lpstr>
      <vt:lpstr>Other elements available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KASKAID</dc:title>
  <dc:creator>Liz Hill</dc:creator>
  <cp:lastModifiedBy>User01</cp:lastModifiedBy>
  <cp:revision>16</cp:revision>
  <cp:lastPrinted>2015-02-13T13:31:33Z</cp:lastPrinted>
  <dcterms:created xsi:type="dcterms:W3CDTF">2013-09-17T17:04:55Z</dcterms:created>
  <dcterms:modified xsi:type="dcterms:W3CDTF">2019-05-19T19:09:52Z</dcterms:modified>
</cp:coreProperties>
</file>